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71" r:id="rId2"/>
    <p:sldId id="257" r:id="rId3"/>
    <p:sldId id="258" r:id="rId4"/>
    <p:sldId id="259" r:id="rId5"/>
    <p:sldId id="260" r:id="rId6"/>
    <p:sldId id="261" r:id="rId7"/>
    <p:sldId id="262" r:id="rId8"/>
    <p:sldId id="263" r:id="rId9"/>
    <p:sldId id="264" r:id="rId10"/>
    <p:sldId id="265" r:id="rId11"/>
    <p:sldId id="266" r:id="rId12"/>
    <p:sldId id="270" r:id="rId13"/>
    <p:sldId id="277" r:id="rId14"/>
    <p:sldId id="272" r:id="rId15"/>
    <p:sldId id="273" r:id="rId16"/>
    <p:sldId id="274" r:id="rId17"/>
    <p:sldId id="295" r:id="rId18"/>
    <p:sldId id="296" r:id="rId19"/>
    <p:sldId id="275" r:id="rId20"/>
    <p:sldId id="276" r:id="rId21"/>
    <p:sldId id="267" r:id="rId22"/>
    <p:sldId id="268" r:id="rId23"/>
    <p:sldId id="278" r:id="rId24"/>
    <p:sldId id="294" r:id="rId25"/>
    <p:sldId id="297" r:id="rId26"/>
    <p:sldId id="298" r:id="rId27"/>
    <p:sldId id="299" r:id="rId28"/>
    <p:sldId id="281" r:id="rId29"/>
    <p:sldId id="280" r:id="rId30"/>
    <p:sldId id="284" r:id="rId31"/>
    <p:sldId id="291" r:id="rId32"/>
    <p:sldId id="285" r:id="rId33"/>
    <p:sldId id="286" r:id="rId34"/>
    <p:sldId id="287" r:id="rId35"/>
    <p:sldId id="288" r:id="rId36"/>
    <p:sldId id="289" r:id="rId37"/>
    <p:sldId id="290" r:id="rId38"/>
    <p:sldId id="292" r:id="rId39"/>
    <p:sldId id="282" r:id="rId40"/>
    <p:sldId id="283" r:id="rId41"/>
    <p:sldId id="29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D52945-EC3F-4815-A739-5F5CAFFAF18E}" type="datetimeFigureOut">
              <a:rPr lang="en-IN" smtClean="0"/>
              <a:t>16-03-2021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143566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D52945-EC3F-4815-A739-5F5CAFFAF18E}" type="datetimeFigureOut">
              <a:rPr lang="en-IN" smtClean="0"/>
              <a:t>16-03-2021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191147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D52945-EC3F-4815-A739-5F5CAFFAF18E}" type="datetimeFigureOut">
              <a:rPr lang="en-IN" smtClean="0"/>
              <a:t>16-03-2021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1A7D65-5FC3-40EF-8284-2B34C1B5ABF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72725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D52945-EC3F-4815-A739-5F5CAFFAF18E}" type="datetimeFigureOut">
              <a:rPr lang="en-IN" smtClean="0"/>
              <a:t>16-03-2021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3816693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D52945-EC3F-4815-A739-5F5CAFFAF18E}" type="datetimeFigureOut">
              <a:rPr lang="en-IN" smtClean="0"/>
              <a:t>16-03-2021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1A7D65-5FC3-40EF-8284-2B34C1B5ABF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265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D52945-EC3F-4815-A739-5F5CAFFAF18E}" type="datetimeFigureOut">
              <a:rPr lang="en-IN" smtClean="0"/>
              <a:t>16-03-2021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734087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D52945-EC3F-4815-A739-5F5CAFFAF18E}" type="datetimeFigureOut">
              <a:rPr lang="en-IN" smtClean="0"/>
              <a:t>16-03-2021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1911543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D52945-EC3F-4815-A739-5F5CAFFAF18E}" type="datetimeFigureOut">
              <a:rPr lang="en-IN" smtClean="0"/>
              <a:t>16-03-2021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771630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D52945-EC3F-4815-A739-5F5CAFFAF18E}" type="datetimeFigureOut">
              <a:rPr lang="en-IN" smtClean="0"/>
              <a:t>16-03-2021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3358605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D52945-EC3F-4815-A739-5F5CAFFAF18E}" type="datetimeFigureOut">
              <a:rPr lang="en-IN" smtClean="0"/>
              <a:t>16-03-2021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1929459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D52945-EC3F-4815-A739-5F5CAFFAF18E}" type="datetimeFigureOut">
              <a:rPr lang="en-IN" smtClean="0"/>
              <a:t>16-03-2021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3194124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D52945-EC3F-4815-A739-5F5CAFFAF18E}" type="datetimeFigureOut">
              <a:rPr lang="en-IN" smtClean="0"/>
              <a:t>16-03-2021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153950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D52945-EC3F-4815-A739-5F5CAFFAF18E}" type="datetimeFigureOut">
              <a:rPr lang="en-IN" smtClean="0"/>
              <a:t>16-03-2021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2778472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D52945-EC3F-4815-A739-5F5CAFFAF18E}" type="datetimeFigureOut">
              <a:rPr lang="en-IN" smtClean="0"/>
              <a:t>16-03-2021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3850487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D52945-EC3F-4815-A739-5F5CAFFAF18E}" type="datetimeFigureOut">
              <a:rPr lang="en-IN" smtClean="0"/>
              <a:t>16-03-2021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230735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D52945-EC3F-4815-A739-5F5CAFFAF18E}" type="datetimeFigureOut">
              <a:rPr lang="en-IN" smtClean="0"/>
              <a:t>16-03-2021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41A7D65-5FC3-40EF-8284-2B34C1B5ABF6}" type="slidenum">
              <a:rPr lang="en-IN" smtClean="0"/>
              <a:t>‹#›</a:t>
            </a:fld>
            <a:endParaRPr lang="en-IN"/>
          </a:p>
        </p:txBody>
      </p:sp>
    </p:spTree>
    <p:extLst>
      <p:ext uri="{BB962C8B-B14F-4D97-AF65-F5344CB8AC3E}">
        <p14:creationId xmlns:p14="http://schemas.microsoft.com/office/powerpoint/2010/main" val="1059933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D52945-EC3F-4815-A739-5F5CAFFAF18E}" type="datetimeFigureOut">
              <a:rPr lang="en-IN" smtClean="0"/>
              <a:t>16-03-2021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41A7D65-5FC3-40EF-8284-2B34C1B5ABF6}" type="slidenum">
              <a:rPr lang="en-IN" smtClean="0"/>
              <a:t>‹#›</a:t>
            </a:fld>
            <a:endParaRPr lang="en-IN"/>
          </a:p>
        </p:txBody>
      </p:sp>
    </p:spTree>
    <p:extLst>
      <p:ext uri="{BB962C8B-B14F-4D97-AF65-F5344CB8AC3E}">
        <p14:creationId xmlns:p14="http://schemas.microsoft.com/office/powerpoint/2010/main" val="215696620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A8273E1B-1347-4F1A-B5A2-0F9EFCA6FA7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2106480-1F07-4DFB-9473-920C69E24A5B}"/>
              </a:ext>
            </a:extLst>
          </p:cNvPr>
          <p:cNvSpPr>
            <a:spLocks noGrp="1"/>
          </p:cNvSpPr>
          <p:nvPr>
            <p:ph type="title"/>
          </p:nvPr>
        </p:nvSpPr>
        <p:spPr/>
        <p:txBody>
          <a:bodyPr rtlCol="0"/>
          <a:lstStyle/>
          <a:p>
            <a:pPr algn="ctr"/>
            <a:r>
              <a:rPr lang="en-US" dirty="0"/>
              <a:t>Portal For Farmers To Sell The Products For Better Rate</a:t>
            </a:r>
          </a:p>
        </p:txBody>
      </p:sp>
      <p:sp>
        <p:nvSpPr>
          <p:cNvPr id="3" name="Subtitle 2">
            <a:extLst>
              <a:ext uri="{3D2E791E-B16F-49A0-9E04-371453473DE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EB8A063-A0E9-4D63-A875-475670C069EB}"/>
              </a:ext>
            </a:extLst>
          </p:cNvPr>
          <p:cNvSpPr>
            <a:spLocks noGrp="1"/>
          </p:cNvSpPr>
          <p:nvPr>
            <p:ph idx="1"/>
          </p:nvPr>
        </p:nvSpPr>
        <p:spPr/>
        <p:txBody>
          <a:bodyPr vert="horz" rtlCol="0">
            <a:normAutofit/>
          </a:bodyPr>
          <a:lstStyle/>
          <a:p>
            <a:pPr algn="r"/>
            <a:endParaRPr dirty="0"/>
          </a:p>
          <a:p>
            <a:pPr algn="r"/>
            <a:r>
              <a:rPr lang="en-US" dirty="0"/>
              <a:t>Guided By  : Mr.V . </a:t>
            </a:r>
            <a:r>
              <a:rPr lang="en-US"/>
              <a:t>VinayKumar</a:t>
            </a:r>
            <a:endParaRPr lang="en-US" dirty="0"/>
          </a:p>
          <a:p>
            <a:pPr algn="r"/>
            <a:endParaRPr lang="en-US" dirty="0"/>
          </a:p>
          <a:p>
            <a:pPr algn="r"/>
            <a:endParaRPr lang="en-US" dirty="0"/>
          </a:p>
          <a:p>
            <a:pPr algn="l"/>
            <a:r>
              <a:rPr lang="en-US" dirty="0"/>
              <a:t>TEAM : -</a:t>
            </a:r>
          </a:p>
          <a:p>
            <a:pPr algn="l"/>
            <a:r>
              <a:rPr lang="en-US" dirty="0"/>
              <a:t>1608-18-733-010 - M. </a:t>
            </a:r>
            <a:r>
              <a:rPr lang="en-US" dirty="0" err="1"/>
              <a:t>Deepak</a:t>
            </a:r>
          </a:p>
          <a:p>
            <a:pPr algn="l"/>
            <a:r>
              <a:rPr lang="en-US" dirty="0"/>
              <a:t>1608-18-733-019 - M. </a:t>
            </a:r>
            <a:r>
              <a:rPr lang="en-US" dirty="0" err="1"/>
              <a:t>Vamsi</a:t>
            </a:r>
          </a:p>
          <a:p>
            <a:pPr algn="l"/>
            <a:r>
              <a:rPr lang="en-US" dirty="0"/>
              <a:t>1608-18-733-047 - A. </a:t>
            </a:r>
            <a:r>
              <a:rPr lang="en-US" dirty="0" err="1"/>
              <a:t>Bhanu</a:t>
            </a:r>
            <a:r>
              <a:rPr lang="en-US" dirty="0"/>
              <a:t> </a:t>
            </a:r>
            <a:r>
              <a:rPr lang="en-US" dirty="0" err="1"/>
              <a:t>Prasad</a:t>
            </a:r>
          </a:p>
        </p:txBody>
      </p:sp>
    </p:spTree>
    <p:extLst>
      <p:ext uri="{550BBDC2-C0CE-4B0C-AEC1-1CD96973EAE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1076920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113F3093-547C-4FC0-9D64-F24E11991D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D55F76-DA60-439A-B25E-9E80D4C9D941}"/>
              </a:ext>
            </a:extLst>
          </p:cNvPr>
          <p:cNvSpPr>
            <a:spLocks noGrp="1"/>
          </p:cNvSpPr>
          <p:nvPr>
            <p:ph type="title"/>
          </p:nvPr>
        </p:nvSpPr>
        <p:spPr/>
        <p:txBody>
          <a:bodyPr rtlCol="0"/>
          <a:lstStyle/>
          <a:p>
            <a:r>
              <a:rPr lang="en-US" dirty="0"/>
              <a:t> </a:t>
            </a:r>
          </a:p>
        </p:txBody>
      </p:sp>
      <p:sp>
        <p:nvSpPr>
          <p:cNvPr id="3" name="Content Placeholder 9">
            <a:extLst>
              <a:ext uri="{FF57134C-AB34-4108-A98B-2EFFA46E1B8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0B2473-5E50-4431-BB2A-FFB15699ABA9}"/>
              </a:ext>
            </a:extLst>
          </p:cNvPr>
          <p:cNvSpPr>
            <a:spLocks noGrp="1"/>
          </p:cNvSpPr>
          <p:nvPr>
            <p:ph idx="1"/>
          </p:nvPr>
        </p:nvSpPr>
        <p:spPr/>
        <p:txBody>
          <a:bodyPr vert="horz" rtlCol="0">
            <a:normAutofit fontScale="92500" lnSpcReduction="20000"/>
          </a:bodyPr>
          <a:lstStyle/>
          <a:p>
            <a:pPr marL="533387" lvl="1" indent="0">
              <a:buNone/>
            </a:pPr>
            <a:r>
              <a:rPr lang="en-US" sz="2300" dirty="0"/>
              <a:t> Customer Service :</a:t>
            </a:r>
          </a:p>
          <a:p>
            <a:pPr marL="533387" lvl="1" indent="0">
              <a:buNone/>
            </a:pPr>
            <a:r>
              <a:rPr lang="en-US" sz="1900" dirty="0"/>
              <a:t> </a:t>
            </a:r>
            <a:r>
              <a:rPr lang="en-US" sz="1700" dirty="0">
                <a:solidFill>
                  <a:srgbClr val="202124"/>
                </a:solidFill>
                <a:latin typeface="arial" panose="020B0604020202020204" pitchFamily="34" charset="0"/>
              </a:rPr>
              <a:t>T</a:t>
            </a:r>
            <a:r>
              <a:rPr lang="en-US" sz="1700" b="0" i="0" dirty="0">
                <a:solidFill>
                  <a:srgbClr val="202124"/>
                </a:solidFill>
                <a:effectLst/>
                <a:latin typeface="arial" panose="020B0604020202020204" pitchFamily="34" charset="0"/>
              </a:rPr>
              <a:t>he assistance and advice provided by a company to those people who buy or use its </a:t>
            </a:r>
          </a:p>
          <a:p>
            <a:pPr marL="533387" lvl="1" indent="0">
              <a:buNone/>
            </a:pPr>
            <a:r>
              <a:rPr lang="en-US" sz="1700" dirty="0">
                <a:solidFill>
                  <a:srgbClr val="202124"/>
                </a:solidFill>
                <a:latin typeface="arial" panose="020B0604020202020204" pitchFamily="34" charset="0"/>
              </a:rPr>
              <a:t>  </a:t>
            </a:r>
            <a:r>
              <a:rPr lang="en-US" sz="1700" b="0" i="0" dirty="0">
                <a:solidFill>
                  <a:srgbClr val="202124"/>
                </a:solidFill>
                <a:effectLst/>
                <a:latin typeface="arial" panose="020B0604020202020204" pitchFamily="34" charset="0"/>
              </a:rPr>
              <a:t>products or services</a:t>
            </a:r>
            <a:r>
              <a:rPr lang="en-US" sz="2400" b="0" i="0" dirty="0">
                <a:solidFill>
                  <a:srgbClr val="202124"/>
                </a:solidFill>
                <a:effectLst/>
                <a:latin typeface="arial" panose="020B0604020202020204" pitchFamily="34" charset="0"/>
              </a:rPr>
              <a:t>.</a:t>
            </a:r>
            <a:br>
              <a:rPr lang="en-US" sz="1900" dirty="0"/>
            </a:br>
            <a:endParaRPr lang="en-US" sz="1900" dirty="0"/>
          </a:p>
          <a:p>
            <a:pPr marL="533387" lvl="1" indent="0">
              <a:buNone/>
            </a:pPr>
            <a:r>
              <a:rPr lang="en-US" sz="1900" dirty="0"/>
              <a:t>Seller: </a:t>
            </a:r>
            <a:br>
              <a:rPr lang="en-US" sz="1900" dirty="0"/>
            </a:br>
            <a:endParaRPr lang="en-US" sz="1900" dirty="0"/>
          </a:p>
          <a:p>
            <a:pPr marL="533387" lvl="1" indent="0">
              <a:buNone/>
            </a:pPr>
            <a:r>
              <a:rPr lang="en-US" sz="1900" dirty="0"/>
              <a:t>The seller can fill the registration form and get his credentials. All the </a:t>
            </a:r>
          </a:p>
          <a:p>
            <a:pPr marL="533387" lvl="1" indent="0">
              <a:buNone/>
            </a:pPr>
            <a:r>
              <a:rPr lang="en-US" sz="1900" dirty="0"/>
              <a:t>details of the product will be uploaded by the seller. Seller will fix the </a:t>
            </a:r>
          </a:p>
          <a:p>
            <a:pPr marL="533387" lvl="1" indent="0">
              <a:buNone/>
            </a:pPr>
            <a:r>
              <a:rPr lang="en-US" sz="1900" dirty="0"/>
              <a:t>rates of the products. The seller can view the result page. Seller will </a:t>
            </a:r>
          </a:p>
          <a:p>
            <a:pPr marL="533387" lvl="1" indent="0">
              <a:buNone/>
            </a:pPr>
            <a:r>
              <a:rPr lang="en-US" sz="1900" dirty="0"/>
              <a:t>add the details of the item. The seller can update the details of the </a:t>
            </a:r>
          </a:p>
          <a:p>
            <a:pPr marL="533387" lvl="1" indent="0">
              <a:buNone/>
            </a:pPr>
            <a:r>
              <a:rPr lang="en-US" sz="1900" dirty="0"/>
              <a:t>item. </a:t>
            </a:r>
            <a:br>
              <a:rPr lang="en-US" sz="1867" dirty="0"/>
            </a:br>
            <a:endParaRPr lang="en-US" sz="1867" dirty="0"/>
          </a:p>
          <a:p>
            <a:pPr marL="0" indent="0">
              <a:buNone/>
            </a:pPr>
            <a:endParaRPr lang="en-US" dirty="0"/>
          </a:p>
        </p:txBody>
      </p:sp>
    </p:spTree>
    <p:extLst>
      <p:ext uri="{A23E239A-314C-40B2-9215-25A1FFC467C7}">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11076920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B9D173AB-A189-4703-AE30-7C9AAF7A009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6C6F59-47D6-4D42-80D9-CE9719FC3BD9}"/>
              </a:ext>
            </a:extLst>
          </p:cNvPr>
          <p:cNvSpPr>
            <a:spLocks noGrp="1"/>
          </p:cNvSpPr>
          <p:nvPr>
            <p:ph type="title"/>
          </p:nvPr>
        </p:nvSpPr>
        <p:spPr/>
        <p:txBody>
          <a:bodyPr rtlCol="0"/>
          <a:lstStyle/>
          <a:p>
            <a:r>
              <a:rPr lang="en-US" dirty="0"/>
              <a:t> </a:t>
            </a:r>
          </a:p>
        </p:txBody>
      </p:sp>
      <p:sp>
        <p:nvSpPr>
          <p:cNvPr id="3" name="Content Placeholder 9">
            <a:extLst>
              <a:ext uri="{CDBEDB32-48BD-4A7B-9BB0-B286A34C55C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B35479F-052E-41B3-A257-23A3F6CF7C89}"/>
              </a:ext>
            </a:extLst>
          </p:cNvPr>
          <p:cNvSpPr>
            <a:spLocks noGrp="1"/>
          </p:cNvSpPr>
          <p:nvPr>
            <p:ph idx="1"/>
          </p:nvPr>
        </p:nvSpPr>
        <p:spPr/>
        <p:txBody>
          <a:bodyPr rtlCol="0">
            <a:normAutofit fontScale="92500" lnSpcReduction="20000"/>
          </a:bodyPr>
          <a:lstStyle/>
          <a:p>
            <a:pPr marL="533387" lvl="1" indent="0">
              <a:buNone/>
            </a:pPr>
            <a:r>
              <a:rPr lang="en-US" sz="1900" dirty="0"/>
              <a:t> Buyer: </a:t>
            </a:r>
            <a:br>
              <a:rPr lang="en-US" dirty="0"/>
            </a:br>
            <a:endParaRPr lang="en-US" dirty="0"/>
          </a:p>
          <a:p>
            <a:pPr marL="533387" lvl="1" indent="0">
              <a:buNone/>
            </a:pPr>
            <a:r>
              <a:rPr lang="en-US" sz="1867" dirty="0"/>
              <a:t>Buyer will get the username and password by filling the registration form. Buyer </a:t>
            </a:r>
          </a:p>
          <a:p>
            <a:pPr marL="533387" lvl="1" indent="0">
              <a:buNone/>
            </a:pPr>
            <a:r>
              <a:rPr lang="en-US" sz="1867" dirty="0"/>
              <a:t>will view all the details of the product. Buyer will see the list of products that </a:t>
            </a:r>
          </a:p>
          <a:p>
            <a:pPr marL="533387" lvl="1" indent="0">
              <a:buNone/>
            </a:pPr>
            <a:r>
              <a:rPr lang="en-US" sz="1867" dirty="0"/>
              <a:t>he wants to buy. </a:t>
            </a:r>
          </a:p>
          <a:p>
            <a:pPr marL="533387" lvl="1" indent="0">
              <a:buNone/>
            </a:pPr>
            <a:r>
              <a:rPr lang="en-US" sz="1867" dirty="0"/>
              <a:t>Buyer can view the sales rate details. </a:t>
            </a:r>
            <a:br>
              <a:rPr lang="en-US" dirty="0"/>
            </a:br>
            <a:r>
              <a:rPr lang="en-US" dirty="0"/>
              <a:t> </a:t>
            </a:r>
            <a:br>
              <a:rPr lang="en-US" dirty="0"/>
            </a:br>
            <a:r>
              <a:rPr lang="en-US" dirty="0"/>
              <a:t> </a:t>
            </a:r>
            <a:br>
              <a:rPr lang="en-US" dirty="0"/>
            </a:br>
            <a:r>
              <a:rPr lang="en-US" sz="1900" dirty="0"/>
              <a:t>Reports:</a:t>
            </a:r>
            <a:r>
              <a:rPr lang="en-US" sz="1700" dirty="0"/>
              <a:t> </a:t>
            </a:r>
            <a:br>
              <a:rPr lang="en-US" dirty="0"/>
            </a:br>
            <a:endParaRPr lang="en-US" dirty="0"/>
          </a:p>
          <a:p>
            <a:pPr marL="533387" lvl="1" indent="0">
              <a:buNone/>
            </a:pPr>
            <a:r>
              <a:rPr lang="en-US" sz="1867" dirty="0"/>
              <a:t>Daily report of enrollment to Admin. Monthly report of enrollment as per states to Admin.  </a:t>
            </a:r>
          </a:p>
          <a:p>
            <a:pPr marL="533387" lvl="1" indent="0">
              <a:buNone/>
            </a:pPr>
            <a:r>
              <a:rPr lang="en-US" sz="1867" dirty="0"/>
              <a:t>Work hours use of Computer professionals on a monthly basis to Admin. </a:t>
            </a:r>
            <a:br>
              <a:rPr lang="en-US" dirty="0"/>
            </a:br>
            <a:endParaRPr lang="en-US" dirty="0"/>
          </a:p>
        </p:txBody>
      </p:sp>
    </p:spTree>
    <p:extLst>
      <p:ext uri="{63323838-9405-45E0-A1BF-98DB290C253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11076920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271B-0C66-4DB7-839C-0434C00DF668}"/>
              </a:ext>
            </a:extLst>
          </p:cNvPr>
          <p:cNvSpPr>
            <a:spLocks noGrp="1"/>
          </p:cNvSpPr>
          <p:nvPr>
            <p:ph type="title"/>
          </p:nvPr>
        </p:nvSpPr>
        <p:spPr/>
        <p:txBody>
          <a:bodyPr/>
          <a:lstStyle/>
          <a:p>
            <a:r>
              <a:rPr lang="en-US" dirty="0"/>
              <a:t>System Design :-</a:t>
            </a:r>
            <a:endParaRPr lang="en-IN" dirty="0"/>
          </a:p>
        </p:txBody>
      </p:sp>
      <p:sp>
        <p:nvSpPr>
          <p:cNvPr id="3" name="Content Placeholder 2">
            <a:extLst>
              <a:ext uri="{FF2B5EF4-FFF2-40B4-BE49-F238E27FC236}">
                <a16:creationId xmlns:a16="http://schemas.microsoft.com/office/drawing/2014/main" id="{F6D0E804-DBE6-4FC1-BCC0-0149B70D4A60}"/>
              </a:ext>
            </a:extLst>
          </p:cNvPr>
          <p:cNvSpPr>
            <a:spLocks noGrp="1"/>
          </p:cNvSpPr>
          <p:nvPr>
            <p:ph idx="1"/>
          </p:nvPr>
        </p:nvSpPr>
        <p:spPr/>
        <p:txBody>
          <a:bodyPr/>
          <a:lstStyle/>
          <a:p>
            <a:r>
              <a:rPr lang="en-US" dirty="0"/>
              <a:t>Use Case Diagram</a:t>
            </a:r>
          </a:p>
          <a:p>
            <a:endParaRPr lang="en-IN" dirty="0"/>
          </a:p>
        </p:txBody>
      </p:sp>
      <p:pic>
        <p:nvPicPr>
          <p:cNvPr id="5" name="Picture 4">
            <a:extLst>
              <a:ext uri="{FF2B5EF4-FFF2-40B4-BE49-F238E27FC236}">
                <a16:creationId xmlns:a16="http://schemas.microsoft.com/office/drawing/2014/main" id="{4F2C38C1-CE7B-4309-A231-7AC83429F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77800"/>
            <a:ext cx="7010400" cy="6502400"/>
          </a:xfrm>
          <a:prstGeom prst="rect">
            <a:avLst/>
          </a:prstGeom>
        </p:spPr>
      </p:pic>
    </p:spTree>
    <p:extLst>
      <p:ext uri="{BB962C8B-B14F-4D97-AF65-F5344CB8AC3E}">
        <p14:creationId xmlns:p14="http://schemas.microsoft.com/office/powerpoint/2010/main" val="2332297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DCB3F0-52BD-4009-8BE7-1244F7BEE8D2}"/>
              </a:ext>
            </a:extLst>
          </p:cNvPr>
          <p:cNvSpPr>
            <a:spLocks noGrp="1"/>
          </p:cNvSpPr>
          <p:nvPr>
            <p:ph idx="1"/>
          </p:nvPr>
        </p:nvSpPr>
        <p:spPr>
          <a:xfrm>
            <a:off x="248575" y="399495"/>
            <a:ext cx="9676660" cy="6143348"/>
          </a:xfrm>
        </p:spPr>
        <p:txBody>
          <a:bodyPr/>
          <a:lstStyle/>
          <a:p>
            <a:r>
              <a:rPr lang="en-US" dirty="0"/>
              <a:t>Class Diagram  </a:t>
            </a:r>
            <a:endParaRPr lang="en-IN" dirty="0"/>
          </a:p>
        </p:txBody>
      </p:sp>
      <p:pic>
        <p:nvPicPr>
          <p:cNvPr id="5" name="Picture 4">
            <a:extLst>
              <a:ext uri="{FF2B5EF4-FFF2-40B4-BE49-F238E27FC236}">
                <a16:creationId xmlns:a16="http://schemas.microsoft.com/office/drawing/2014/main" id="{A92FA1EC-7D31-49B4-A57A-B807098FC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764" y="138713"/>
            <a:ext cx="8040211" cy="6580573"/>
          </a:xfrm>
          <a:prstGeom prst="rect">
            <a:avLst/>
          </a:prstGeom>
        </p:spPr>
      </p:pic>
    </p:spTree>
    <p:extLst>
      <p:ext uri="{BB962C8B-B14F-4D97-AF65-F5344CB8AC3E}">
        <p14:creationId xmlns:p14="http://schemas.microsoft.com/office/powerpoint/2010/main" val="1537957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1D8B-CB36-4592-B46A-D6D0DF7827B7}"/>
              </a:ext>
            </a:extLst>
          </p:cNvPr>
          <p:cNvSpPr>
            <a:spLocks noGrp="1"/>
          </p:cNvSpPr>
          <p:nvPr>
            <p:ph type="title"/>
          </p:nvPr>
        </p:nvSpPr>
        <p:spPr>
          <a:xfrm>
            <a:off x="895349" y="635000"/>
            <a:ext cx="10401299" cy="355600"/>
          </a:xfrm>
        </p:spPr>
        <p:txBody>
          <a:bodyPr>
            <a:normAutofit fontScale="90000"/>
          </a:bodyPr>
          <a:lstStyle/>
          <a:p>
            <a:br>
              <a:rPr lang="en-US" dirty="0"/>
            </a:br>
            <a:endParaRPr lang="en-IN" dirty="0"/>
          </a:p>
        </p:txBody>
      </p:sp>
      <p:sp>
        <p:nvSpPr>
          <p:cNvPr id="3" name="Content Placeholder 2">
            <a:extLst>
              <a:ext uri="{FF2B5EF4-FFF2-40B4-BE49-F238E27FC236}">
                <a16:creationId xmlns:a16="http://schemas.microsoft.com/office/drawing/2014/main" id="{3BAEEB62-69A7-47E6-B36D-342D9A856B16}"/>
              </a:ext>
            </a:extLst>
          </p:cNvPr>
          <p:cNvSpPr>
            <a:spLocks noGrp="1"/>
          </p:cNvSpPr>
          <p:nvPr>
            <p:ph idx="1"/>
          </p:nvPr>
        </p:nvSpPr>
        <p:spPr>
          <a:xfrm>
            <a:off x="304801" y="990600"/>
            <a:ext cx="10998199" cy="4965701"/>
          </a:xfrm>
        </p:spPr>
        <p:txBody>
          <a:bodyPr/>
          <a:lstStyle/>
          <a:p>
            <a:pPr marL="0" indent="0">
              <a:buNone/>
            </a:pPr>
            <a:r>
              <a:rPr lang="en-US" dirty="0"/>
              <a:t>Activity Diagram for Admin </a:t>
            </a:r>
            <a:endParaRPr lang="en-IN" dirty="0"/>
          </a:p>
        </p:txBody>
      </p:sp>
      <p:pic>
        <p:nvPicPr>
          <p:cNvPr id="5" name="Picture 4">
            <a:extLst>
              <a:ext uri="{FF2B5EF4-FFF2-40B4-BE49-F238E27FC236}">
                <a16:creationId xmlns:a16="http://schemas.microsoft.com/office/drawing/2014/main" id="{B72DE157-2579-40FE-A2CC-B25A0EA31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569" y="393700"/>
            <a:ext cx="6604000" cy="6070600"/>
          </a:xfrm>
          <a:prstGeom prst="rect">
            <a:avLst/>
          </a:prstGeom>
        </p:spPr>
      </p:pic>
    </p:spTree>
    <p:extLst>
      <p:ext uri="{BB962C8B-B14F-4D97-AF65-F5344CB8AC3E}">
        <p14:creationId xmlns:p14="http://schemas.microsoft.com/office/powerpoint/2010/main" val="1139726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7D563-0D0B-42B9-BC4F-95B70D5017CE}"/>
              </a:ext>
            </a:extLst>
          </p:cNvPr>
          <p:cNvSpPr>
            <a:spLocks noGrp="1"/>
          </p:cNvSpPr>
          <p:nvPr>
            <p:ph idx="1"/>
          </p:nvPr>
        </p:nvSpPr>
        <p:spPr>
          <a:xfrm>
            <a:off x="203201" y="990600"/>
            <a:ext cx="11099799" cy="4965701"/>
          </a:xfrm>
        </p:spPr>
        <p:txBody>
          <a:bodyPr/>
          <a:lstStyle/>
          <a:p>
            <a:r>
              <a:rPr lang="en-US" dirty="0"/>
              <a:t>Activity Diagram for Farmers </a:t>
            </a:r>
            <a:endParaRPr lang="en-IN" dirty="0"/>
          </a:p>
        </p:txBody>
      </p:sp>
      <p:pic>
        <p:nvPicPr>
          <p:cNvPr id="9" name="Picture 8">
            <a:extLst>
              <a:ext uri="{FF2B5EF4-FFF2-40B4-BE49-F238E27FC236}">
                <a16:creationId xmlns:a16="http://schemas.microsoft.com/office/drawing/2014/main" id="{CBE5DD60-4BA9-4B5E-B7C5-6D9493D6B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125" y="120650"/>
            <a:ext cx="6019799" cy="6705600"/>
          </a:xfrm>
          <a:prstGeom prst="rect">
            <a:avLst/>
          </a:prstGeom>
        </p:spPr>
      </p:pic>
    </p:spTree>
    <p:extLst>
      <p:ext uri="{BB962C8B-B14F-4D97-AF65-F5344CB8AC3E}">
        <p14:creationId xmlns:p14="http://schemas.microsoft.com/office/powerpoint/2010/main" val="1645906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FF9D7B-B626-4AF9-AE33-F4A7294A66CC}"/>
              </a:ext>
            </a:extLst>
          </p:cNvPr>
          <p:cNvSpPr>
            <a:spLocks noGrp="1"/>
          </p:cNvSpPr>
          <p:nvPr>
            <p:ph idx="1"/>
          </p:nvPr>
        </p:nvSpPr>
        <p:spPr>
          <a:xfrm>
            <a:off x="239697" y="568171"/>
            <a:ext cx="9034305" cy="5473191"/>
          </a:xfrm>
        </p:spPr>
        <p:txBody>
          <a:bodyPr/>
          <a:lstStyle/>
          <a:p>
            <a:endParaRPr lang="en-US" dirty="0"/>
          </a:p>
          <a:p>
            <a:r>
              <a:rPr lang="en-IN" dirty="0"/>
              <a:t>Activity Diagram For Buyer </a:t>
            </a:r>
          </a:p>
        </p:txBody>
      </p:sp>
      <p:pic>
        <p:nvPicPr>
          <p:cNvPr id="4" name="Picture 3">
            <a:extLst>
              <a:ext uri="{FF2B5EF4-FFF2-40B4-BE49-F238E27FC236}">
                <a16:creationId xmlns:a16="http://schemas.microsoft.com/office/drawing/2014/main" id="{72DB0B6B-6E0E-454A-A582-FB70E25C0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905" y="62144"/>
            <a:ext cx="5955596" cy="6858000"/>
          </a:xfrm>
          <a:prstGeom prst="rect">
            <a:avLst/>
          </a:prstGeom>
        </p:spPr>
      </p:pic>
    </p:spTree>
    <p:extLst>
      <p:ext uri="{BB962C8B-B14F-4D97-AF65-F5344CB8AC3E}">
        <p14:creationId xmlns:p14="http://schemas.microsoft.com/office/powerpoint/2010/main" val="3232853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18CC3E-E23D-4F00-8DC8-B0BD8D30615F}"/>
              </a:ext>
            </a:extLst>
          </p:cNvPr>
          <p:cNvSpPr>
            <a:spLocks noGrp="1"/>
          </p:cNvSpPr>
          <p:nvPr>
            <p:ph idx="1"/>
          </p:nvPr>
        </p:nvSpPr>
        <p:spPr>
          <a:xfrm>
            <a:off x="230819" y="266331"/>
            <a:ext cx="9043183" cy="5775032"/>
          </a:xfrm>
        </p:spPr>
        <p:txBody>
          <a:bodyPr/>
          <a:lstStyle/>
          <a:p>
            <a:r>
              <a:rPr lang="en-US" dirty="0"/>
              <a:t>State chart Diagram </a:t>
            </a:r>
            <a:r>
              <a:rPr lang="en-IN" dirty="0"/>
              <a:t> </a:t>
            </a:r>
            <a:endParaRPr lang="en-US" dirty="0"/>
          </a:p>
        </p:txBody>
      </p:sp>
      <p:pic>
        <p:nvPicPr>
          <p:cNvPr id="5" name="Picture 4">
            <a:extLst>
              <a:ext uri="{FF2B5EF4-FFF2-40B4-BE49-F238E27FC236}">
                <a16:creationId xmlns:a16="http://schemas.microsoft.com/office/drawing/2014/main" id="{0659CD27-CC43-4D52-900F-9C9F36F6B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47" y="1863209"/>
            <a:ext cx="7934325" cy="2581275"/>
          </a:xfrm>
          <a:prstGeom prst="rect">
            <a:avLst/>
          </a:prstGeom>
        </p:spPr>
      </p:pic>
    </p:spTree>
    <p:extLst>
      <p:ext uri="{BB962C8B-B14F-4D97-AF65-F5344CB8AC3E}">
        <p14:creationId xmlns:p14="http://schemas.microsoft.com/office/powerpoint/2010/main" val="273984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FF34C-B7AF-4459-9456-1523F5637650}"/>
              </a:ext>
            </a:extLst>
          </p:cNvPr>
          <p:cNvSpPr>
            <a:spLocks noGrp="1"/>
          </p:cNvSpPr>
          <p:nvPr>
            <p:ph idx="1"/>
          </p:nvPr>
        </p:nvSpPr>
        <p:spPr>
          <a:xfrm>
            <a:off x="195308" y="310719"/>
            <a:ext cx="9605639" cy="5752730"/>
          </a:xfrm>
        </p:spPr>
        <p:txBody>
          <a:bodyPr/>
          <a:lstStyle/>
          <a:p>
            <a:r>
              <a:rPr lang="en-IN" dirty="0"/>
              <a:t>Collaboration</a:t>
            </a:r>
            <a:r>
              <a:rPr lang="en-US" dirty="0"/>
              <a:t> Diagram   </a:t>
            </a:r>
          </a:p>
          <a:p>
            <a:pPr marL="0" indent="0">
              <a:buNone/>
            </a:pPr>
            <a:endParaRPr lang="en-US" dirty="0"/>
          </a:p>
          <a:p>
            <a:pPr marL="0" indent="0">
              <a:buNone/>
            </a:pPr>
            <a:r>
              <a:rPr lang="en-US" dirty="0"/>
              <a:t>       </a:t>
            </a:r>
            <a:endParaRPr lang="en-IN" dirty="0"/>
          </a:p>
        </p:txBody>
      </p:sp>
      <p:pic>
        <p:nvPicPr>
          <p:cNvPr id="5" name="Picture 4">
            <a:extLst>
              <a:ext uri="{FF2B5EF4-FFF2-40B4-BE49-F238E27FC236}">
                <a16:creationId xmlns:a16="http://schemas.microsoft.com/office/drawing/2014/main" id="{72A41505-19B5-44C4-8454-1757CA354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1053" y="668137"/>
            <a:ext cx="7067550" cy="6267450"/>
          </a:xfrm>
          <a:prstGeom prst="rect">
            <a:avLst/>
          </a:prstGeom>
        </p:spPr>
      </p:pic>
    </p:spTree>
    <p:extLst>
      <p:ext uri="{BB962C8B-B14F-4D97-AF65-F5344CB8AC3E}">
        <p14:creationId xmlns:p14="http://schemas.microsoft.com/office/powerpoint/2010/main" val="141069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D7986-079E-46BB-8E40-50C2DBEF9AE6}"/>
              </a:ext>
            </a:extLst>
          </p:cNvPr>
          <p:cNvSpPr>
            <a:spLocks noGrp="1"/>
          </p:cNvSpPr>
          <p:nvPr>
            <p:ph idx="1"/>
          </p:nvPr>
        </p:nvSpPr>
        <p:spPr>
          <a:xfrm>
            <a:off x="390617" y="541538"/>
            <a:ext cx="9898602" cy="5699464"/>
          </a:xfrm>
        </p:spPr>
        <p:txBody>
          <a:bodyPr/>
          <a:lstStyle/>
          <a:p>
            <a:r>
              <a:rPr lang="en-US" dirty="0"/>
              <a:t>Component Diagram </a:t>
            </a:r>
            <a:endParaRPr lang="en-IN" dirty="0"/>
          </a:p>
        </p:txBody>
      </p:sp>
      <p:pic>
        <p:nvPicPr>
          <p:cNvPr id="5" name="Picture 4">
            <a:extLst>
              <a:ext uri="{FF2B5EF4-FFF2-40B4-BE49-F238E27FC236}">
                <a16:creationId xmlns:a16="http://schemas.microsoft.com/office/drawing/2014/main" id="{9FACA825-57E6-4ED2-9CB8-CD874F95D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787" y="1230712"/>
            <a:ext cx="6448425" cy="4733925"/>
          </a:xfrm>
          <a:prstGeom prst="rect">
            <a:avLst/>
          </a:prstGeom>
        </p:spPr>
      </p:pic>
    </p:spTree>
    <p:extLst>
      <p:ext uri="{BB962C8B-B14F-4D97-AF65-F5344CB8AC3E}">
        <p14:creationId xmlns:p14="http://schemas.microsoft.com/office/powerpoint/2010/main" val="310411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830E08A2-DC18-452F-8A1F-CDF6FB29D0D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65138AE-340A-400F-BD91-B021DB27BF54}"/>
              </a:ext>
            </a:extLst>
          </p:cNvPr>
          <p:cNvSpPr>
            <a:spLocks noGrp="1"/>
          </p:cNvSpPr>
          <p:nvPr>
            <p:ph type="title"/>
          </p:nvPr>
        </p:nvSpPr>
        <p:spPr/>
        <p:txBody>
          <a:bodyPr rtlCol="0"/>
          <a:lstStyle/>
          <a:p>
            <a:r>
              <a:rPr lang="en-US" dirty="0"/>
              <a:t>Abstract : -</a:t>
            </a:r>
          </a:p>
        </p:txBody>
      </p:sp>
      <p:sp>
        <p:nvSpPr>
          <p:cNvPr id="3" name="Content Placeholder 2">
            <a:extLst>
              <a:ext uri="{EBC3A8AF-4F98-4CAE-A157-7DFED0B75C1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6FEA7D-AF70-4CA9-A617-524252DD46FD}"/>
              </a:ext>
            </a:extLst>
          </p:cNvPr>
          <p:cNvSpPr>
            <a:spLocks noGrp="1"/>
          </p:cNvSpPr>
          <p:nvPr>
            <p:ph idx="1"/>
          </p:nvPr>
        </p:nvSpPr>
        <p:spPr/>
        <p:txBody>
          <a:bodyPr rtlCol="0"/>
          <a:lstStyle/>
          <a:p>
            <a:pPr algn="ctr">
              <a:lnSpc>
                <a:spcPct val="150000"/>
              </a:lnSpc>
            </a:pPr>
            <a:r>
              <a:rPr lang="en-US" sz="2667" dirty="0"/>
              <a:t>E-Farming is a PHP &amp; MySQL-based website which gives an idea to the farmers how to use e-farming to sell their products. Farmers will get all the new ideas to improve their productivity and they can buy and sell their products online.</a:t>
            </a:r>
          </a:p>
        </p:txBody>
      </p:sp>
    </p:spTree>
    <p:extLst>
      <p:ext uri="{BB962C8B-B14F-4D97-AF65-F5344CB8AC3E}">
        <p14:creationId xmlns:p14="http://schemas.microsoft.com/office/powerpoint/2010/main" val="2755404847"/>
      </p:ext>
      <p:ext uri="{331688CC-3CAD-4A0E-9F80-DDB6BBE2B06A}">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1076920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79E8C5-1C51-46F2-972F-216D238A9890}"/>
              </a:ext>
            </a:extLst>
          </p:cNvPr>
          <p:cNvSpPr>
            <a:spLocks noGrp="1"/>
          </p:cNvSpPr>
          <p:nvPr>
            <p:ph idx="1"/>
          </p:nvPr>
        </p:nvSpPr>
        <p:spPr>
          <a:xfrm>
            <a:off x="133165" y="292964"/>
            <a:ext cx="9552373" cy="5721766"/>
          </a:xfrm>
        </p:spPr>
        <p:txBody>
          <a:bodyPr/>
          <a:lstStyle/>
          <a:p>
            <a:r>
              <a:rPr lang="en-US" dirty="0"/>
              <a:t>Deployment Diagram  </a:t>
            </a:r>
            <a:endParaRPr lang="en-IN" dirty="0"/>
          </a:p>
        </p:txBody>
      </p:sp>
      <p:pic>
        <p:nvPicPr>
          <p:cNvPr id="5" name="Picture 4">
            <a:extLst>
              <a:ext uri="{FF2B5EF4-FFF2-40B4-BE49-F238E27FC236}">
                <a16:creationId xmlns:a16="http://schemas.microsoft.com/office/drawing/2014/main" id="{3CEBEBBA-E41A-4684-8FA2-3C7D58E4D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632" y="611173"/>
            <a:ext cx="6781800" cy="6115050"/>
          </a:xfrm>
          <a:prstGeom prst="rect">
            <a:avLst/>
          </a:prstGeom>
        </p:spPr>
      </p:pic>
    </p:spTree>
    <p:extLst>
      <p:ext uri="{BB962C8B-B14F-4D97-AF65-F5344CB8AC3E}">
        <p14:creationId xmlns:p14="http://schemas.microsoft.com/office/powerpoint/2010/main" val="365911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3C0C674E-224D-4F10-91AA-F4C303D17D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32F196F-AF17-4AC1-8D9F-546F73D58A4B}"/>
              </a:ext>
            </a:extLst>
          </p:cNvPr>
          <p:cNvSpPr>
            <a:spLocks noGrp="1"/>
          </p:cNvSpPr>
          <p:nvPr>
            <p:ph type="title"/>
          </p:nvPr>
        </p:nvSpPr>
        <p:spPr/>
        <p:txBody>
          <a:bodyPr rtlCol="0"/>
          <a:lstStyle/>
          <a:p>
            <a:r>
              <a:rPr lang="en-US" dirty="0"/>
              <a:t>Software Requirements</a:t>
            </a:r>
          </a:p>
        </p:txBody>
      </p:sp>
      <p:sp>
        <p:nvSpPr>
          <p:cNvPr id="3" name="Content Placeholder 2">
            <a:extLst>
              <a:ext uri="{FBF50D66-DBA6-4FD8-A175-28603FA054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D48DBBE-5A8F-4F42-AC31-C3F083C4F174}"/>
              </a:ext>
            </a:extLst>
          </p:cNvPr>
          <p:cNvSpPr>
            <a:spLocks noGrp="1"/>
          </p:cNvSpPr>
          <p:nvPr>
            <p:ph idx="1"/>
          </p:nvPr>
        </p:nvSpPr>
        <p:spPr/>
        <p:txBody>
          <a:bodyPr vert="horz" rtlCol="0">
            <a:normAutofit/>
          </a:bodyPr>
          <a:lstStyle/>
          <a:p>
            <a:r>
              <a:rPr lang="en-US" dirty="0"/>
              <a:t>Operating System : -  Windows 10/ Linux</a:t>
            </a:r>
          </a:p>
          <a:p>
            <a:r>
              <a:rPr lang="en-US" dirty="0"/>
              <a:t>User Interface       : - HTML,CSS</a:t>
            </a:r>
          </a:p>
          <a:p>
            <a:r>
              <a:rPr lang="en-US" dirty="0"/>
              <a:t>Client-side Scripting  : - Javascript</a:t>
            </a:r>
          </a:p>
          <a:p>
            <a:r>
              <a:rPr lang="en-US" dirty="0"/>
              <a:t>Programming Language  : - PHP</a:t>
            </a:r>
          </a:p>
          <a:p>
            <a:r>
              <a:rPr lang="en-US" dirty="0"/>
              <a:t>IDE/Workspace : - Visual studio code</a:t>
            </a:r>
          </a:p>
          <a:p>
            <a:r>
              <a:rPr lang="en-US" dirty="0"/>
              <a:t>Database :- </a:t>
            </a:r>
            <a:r>
              <a:rPr lang="en-US" dirty="0" err="1"/>
              <a:t>Mysql</a:t>
            </a:r>
            <a:r>
              <a:rPr lang="en-US" dirty="0"/>
              <a:t> / oracle</a:t>
            </a:r>
          </a:p>
          <a:p>
            <a:r>
              <a:rPr lang="en-US" dirty="0"/>
              <a:t>Web Server :- </a:t>
            </a:r>
            <a:r>
              <a:rPr lang="en-US" dirty="0" err="1"/>
              <a:t>Xampp</a:t>
            </a:r>
            <a:r>
              <a:rPr lang="en-US" dirty="0"/>
              <a:t> </a:t>
            </a:r>
          </a:p>
        </p:txBody>
      </p:sp>
    </p:spTree>
    <p:extLst>
      <p:ext uri="{C34B3F7B-DC09-4E3E-A2ED-26CE7A2BB97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11076920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DD60B195-273E-448E-9243-487F2EB382C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9965E87-8687-4A4C-89E3-171C95F2C99C}"/>
              </a:ext>
            </a:extLst>
          </p:cNvPr>
          <p:cNvSpPr>
            <a:spLocks noGrp="1"/>
          </p:cNvSpPr>
          <p:nvPr>
            <p:ph type="title"/>
          </p:nvPr>
        </p:nvSpPr>
        <p:spPr/>
        <p:txBody>
          <a:bodyPr rtlCol="0"/>
          <a:lstStyle/>
          <a:p>
            <a:r>
              <a:rPr lang="en-US" dirty="0"/>
              <a:t>Hardware Requirements</a:t>
            </a:r>
          </a:p>
        </p:txBody>
      </p:sp>
      <p:sp>
        <p:nvSpPr>
          <p:cNvPr id="3" name="Content Placeholder 2">
            <a:extLst>
              <a:ext uri="{DAE52345-C714-4AE4-9CDE-790D342B557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B2FACD9-DC55-4921-B501-7C47D5D60FE5}"/>
              </a:ext>
            </a:extLst>
          </p:cNvPr>
          <p:cNvSpPr>
            <a:spLocks noGrp="1"/>
          </p:cNvSpPr>
          <p:nvPr>
            <p:ph idx="1"/>
          </p:nvPr>
        </p:nvSpPr>
        <p:spPr/>
        <p:txBody>
          <a:bodyPr rtlCol="0"/>
          <a:lstStyle/>
          <a:p>
            <a:r>
              <a:rPr lang="en-US" dirty="0"/>
              <a:t>Processor   :   </a:t>
            </a:r>
            <a:r>
              <a:rPr lang="en-US" dirty="0" err="1"/>
              <a:t>pentium</a:t>
            </a:r>
            <a:r>
              <a:rPr lang="en-US" dirty="0"/>
              <a:t> 4</a:t>
            </a:r>
          </a:p>
          <a:p>
            <a:r>
              <a:rPr lang="en-US" dirty="0"/>
              <a:t>Hard Disk    :  40GB</a:t>
            </a:r>
          </a:p>
          <a:p>
            <a:r>
              <a:rPr lang="en-US" dirty="0"/>
              <a:t>RAM            :   2GB</a:t>
            </a:r>
          </a:p>
        </p:txBody>
      </p:sp>
    </p:spTree>
    <p:extLst>
      <p:ext uri="{62F6D6E0-39FD-4B08-A2B2-2FA35D6AB2D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11076920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014775-75D6-433D-A8E6-B990EDF353F1}"/>
              </a:ext>
            </a:extLst>
          </p:cNvPr>
          <p:cNvSpPr>
            <a:spLocks noGrp="1"/>
          </p:cNvSpPr>
          <p:nvPr>
            <p:ph idx="1"/>
          </p:nvPr>
        </p:nvSpPr>
        <p:spPr>
          <a:xfrm>
            <a:off x="133165" y="133165"/>
            <a:ext cx="9140837" cy="5908197"/>
          </a:xfrm>
        </p:spPr>
        <p:txBody>
          <a:bodyPr/>
          <a:lstStyle/>
          <a:p>
            <a:r>
              <a:rPr lang="en-US" dirty="0"/>
              <a:t>OUTPUT SCREENS</a:t>
            </a:r>
            <a:r>
              <a:rPr lang="en-IN" dirty="0"/>
              <a:t>    </a:t>
            </a:r>
            <a:endParaRPr lang="en-US" dirty="0"/>
          </a:p>
        </p:txBody>
      </p:sp>
      <p:pic>
        <p:nvPicPr>
          <p:cNvPr id="5" name="Picture 4">
            <a:extLst>
              <a:ext uri="{FF2B5EF4-FFF2-40B4-BE49-F238E27FC236}">
                <a16:creationId xmlns:a16="http://schemas.microsoft.com/office/drawing/2014/main" id="{5589BA51-3BD7-46DA-B78B-7E6164D1A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944" y="662255"/>
            <a:ext cx="8922058" cy="5733377"/>
          </a:xfrm>
          <a:prstGeom prst="rect">
            <a:avLst/>
          </a:prstGeom>
        </p:spPr>
      </p:pic>
    </p:spTree>
    <p:extLst>
      <p:ext uri="{BB962C8B-B14F-4D97-AF65-F5344CB8AC3E}">
        <p14:creationId xmlns:p14="http://schemas.microsoft.com/office/powerpoint/2010/main" val="1674200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A377F-7B8A-401F-91F9-7B4D4BF3F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30" y="354944"/>
            <a:ext cx="11664030" cy="5745979"/>
          </a:xfrm>
          <a:prstGeom prst="rect">
            <a:avLst/>
          </a:prstGeom>
        </p:spPr>
      </p:pic>
    </p:spTree>
    <p:extLst>
      <p:ext uri="{BB962C8B-B14F-4D97-AF65-F5344CB8AC3E}">
        <p14:creationId xmlns:p14="http://schemas.microsoft.com/office/powerpoint/2010/main" val="210848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0AE7E-E1F8-435B-96AD-B4B104C12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04" y="439409"/>
            <a:ext cx="11359391" cy="5694166"/>
          </a:xfrm>
          <a:prstGeom prst="rect">
            <a:avLst/>
          </a:prstGeom>
        </p:spPr>
      </p:pic>
    </p:spTree>
    <p:extLst>
      <p:ext uri="{BB962C8B-B14F-4D97-AF65-F5344CB8AC3E}">
        <p14:creationId xmlns:p14="http://schemas.microsoft.com/office/powerpoint/2010/main" val="3406134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AB8F8-0C81-4729-B433-835B5B4AE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767" y="2072899"/>
            <a:ext cx="8999220" cy="2339340"/>
          </a:xfrm>
          <a:prstGeom prst="rect">
            <a:avLst/>
          </a:prstGeom>
        </p:spPr>
      </p:pic>
    </p:spTree>
    <p:extLst>
      <p:ext uri="{BB962C8B-B14F-4D97-AF65-F5344CB8AC3E}">
        <p14:creationId xmlns:p14="http://schemas.microsoft.com/office/powerpoint/2010/main" val="2649245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A960F-785E-421D-937C-DF38A7D1A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857" y="421726"/>
            <a:ext cx="9159240" cy="5890260"/>
          </a:xfrm>
          <a:prstGeom prst="rect">
            <a:avLst/>
          </a:prstGeom>
        </p:spPr>
      </p:pic>
    </p:spTree>
    <p:extLst>
      <p:ext uri="{BB962C8B-B14F-4D97-AF65-F5344CB8AC3E}">
        <p14:creationId xmlns:p14="http://schemas.microsoft.com/office/powerpoint/2010/main" val="384685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E615FE-0CB6-4638-9E71-CDE66D3054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297" y="957173"/>
            <a:ext cx="9679781" cy="4715657"/>
          </a:xfrm>
        </p:spPr>
      </p:pic>
    </p:spTree>
    <p:extLst>
      <p:ext uri="{BB962C8B-B14F-4D97-AF65-F5344CB8AC3E}">
        <p14:creationId xmlns:p14="http://schemas.microsoft.com/office/powerpoint/2010/main" val="1000784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759197-05A5-4665-88C3-EA90BCC8E4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017" y="965706"/>
            <a:ext cx="9167812" cy="4468880"/>
          </a:xfrm>
        </p:spPr>
      </p:pic>
    </p:spTree>
    <p:extLst>
      <p:ext uri="{BB962C8B-B14F-4D97-AF65-F5344CB8AC3E}">
        <p14:creationId xmlns:p14="http://schemas.microsoft.com/office/powerpoint/2010/main" val="316915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155A5254-517C-4F61-A079-EA0B892DA87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D9DD91-A4AD-4872-BDB9-A4985C9A66C9}"/>
              </a:ext>
            </a:extLst>
          </p:cNvPr>
          <p:cNvSpPr>
            <a:spLocks noGrp="1"/>
          </p:cNvSpPr>
          <p:nvPr>
            <p:ph type="title"/>
          </p:nvPr>
        </p:nvSpPr>
        <p:spPr/>
        <p:txBody>
          <a:bodyPr rtlCol="0"/>
          <a:lstStyle/>
          <a:p>
            <a:r>
              <a:rPr lang="en-US" dirty="0"/>
              <a:t>Introduction : -</a:t>
            </a:r>
          </a:p>
        </p:txBody>
      </p:sp>
      <p:sp>
        <p:nvSpPr>
          <p:cNvPr id="3" name="Content Placeholder 2">
            <a:extLst>
              <a:ext uri="{0B0544A2-6B44-4C8A-8FEE-0B3A2252B80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EFD4BC-F1E7-4B03-A726-71F043ED642C}"/>
              </a:ext>
            </a:extLst>
          </p:cNvPr>
          <p:cNvSpPr>
            <a:spLocks noGrp="1"/>
          </p:cNvSpPr>
          <p:nvPr>
            <p:ph idx="1"/>
          </p:nvPr>
        </p:nvSpPr>
        <p:spPr/>
        <p:txBody>
          <a:bodyPr vert="horz" rtlCol="0">
            <a:normAutofit fontScale="85000" lnSpcReduction="20000"/>
          </a:bodyPr>
          <a:lstStyle/>
          <a:p>
            <a:pPr>
              <a:lnSpc>
                <a:spcPct val="150000"/>
              </a:lnSpc>
            </a:pPr>
            <a:r>
              <a:rPr lang="en-US" dirty="0">
                <a:latin typeface="Quicksand-demi_bold"/>
              </a:rPr>
              <a:t>E-Farming</a:t>
            </a:r>
            <a:r>
              <a:rPr lang="en-US" dirty="0"/>
              <a:t> is a website  developed for farmers. This website gives suppose to the village farmers who want to use this facility and learn how is it possible and how they can use e-farming to sell their products.</a:t>
            </a:r>
            <a:br>
              <a:rPr lang="en-US" dirty="0"/>
            </a:br>
            <a:br>
              <a:rPr lang="en-US" dirty="0"/>
            </a:br>
            <a:r>
              <a:rPr lang="en-US" dirty="0"/>
              <a:t>If the farmers have knowledge of computer then they can directly register in the site and sell </a:t>
            </a:r>
            <a:r>
              <a:rPr lang="en-US" sz="2133" dirty="0"/>
              <a:t>their</a:t>
            </a:r>
            <a:r>
              <a:rPr lang="en-US" dirty="0"/>
              <a:t> product. They can know how they can open this site and register with it and sell their products online etc.</a:t>
            </a:r>
            <a:br>
              <a:rPr lang="en-US" dirty="0"/>
            </a:br>
            <a:br>
              <a:rPr lang="en-US" dirty="0"/>
            </a:br>
            <a:br>
              <a:rPr lang="en-US" dirty="0"/>
            </a:br>
            <a:r>
              <a:rPr lang="en-US" dirty="0"/>
              <a:t>E-Farming is a project developed to build a website which will help farmers from to sell their products to different cities through online. Farmers can use this facility and can learn how is it possible and how they can use e-farming to sell their products.</a:t>
            </a:r>
          </a:p>
        </p:txBody>
      </p:sp>
    </p:spTree>
    <p:extLst>
      <p:ext uri="{8088F681-73B1-4110-A917-9842EECCBD7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11076920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1D3B71-E082-40F1-B617-48DEE78916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330" y="532661"/>
            <a:ext cx="10173810" cy="5566298"/>
          </a:xfrm>
        </p:spPr>
      </p:pic>
    </p:spTree>
    <p:extLst>
      <p:ext uri="{BB962C8B-B14F-4D97-AF65-F5344CB8AC3E}">
        <p14:creationId xmlns:p14="http://schemas.microsoft.com/office/powerpoint/2010/main" val="4218636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013B64-4FE2-4B31-924D-E61627CFB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66" y="605348"/>
            <a:ext cx="11224668" cy="5182894"/>
          </a:xfrm>
          <a:prstGeom prst="rect">
            <a:avLst/>
          </a:prstGeom>
        </p:spPr>
      </p:pic>
    </p:spTree>
    <p:extLst>
      <p:ext uri="{BB962C8B-B14F-4D97-AF65-F5344CB8AC3E}">
        <p14:creationId xmlns:p14="http://schemas.microsoft.com/office/powerpoint/2010/main" val="861235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075C56-C6CB-4079-9224-9613CC3FE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31" y="693506"/>
            <a:ext cx="11516228" cy="5050346"/>
          </a:xfrm>
          <a:prstGeom prst="rect">
            <a:avLst/>
          </a:prstGeom>
        </p:spPr>
      </p:pic>
    </p:spTree>
    <p:extLst>
      <p:ext uri="{BB962C8B-B14F-4D97-AF65-F5344CB8AC3E}">
        <p14:creationId xmlns:p14="http://schemas.microsoft.com/office/powerpoint/2010/main" val="1413033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B35698-1CD9-4381-A5A6-63E1B5155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76" y="440450"/>
            <a:ext cx="11542143" cy="5658510"/>
          </a:xfrm>
          <a:prstGeom prst="rect">
            <a:avLst/>
          </a:prstGeom>
        </p:spPr>
      </p:pic>
    </p:spTree>
    <p:extLst>
      <p:ext uri="{BB962C8B-B14F-4D97-AF65-F5344CB8AC3E}">
        <p14:creationId xmlns:p14="http://schemas.microsoft.com/office/powerpoint/2010/main" val="3978571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91B1B-3DD0-4844-851F-3FF2A47A8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6" y="414742"/>
            <a:ext cx="11316155" cy="5595442"/>
          </a:xfrm>
          <a:prstGeom prst="rect">
            <a:avLst/>
          </a:prstGeom>
        </p:spPr>
      </p:pic>
    </p:spTree>
    <p:extLst>
      <p:ext uri="{BB962C8B-B14F-4D97-AF65-F5344CB8AC3E}">
        <p14:creationId xmlns:p14="http://schemas.microsoft.com/office/powerpoint/2010/main" val="1195993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9DEAA-12C8-414D-8BE7-D555B7E09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26" y="417955"/>
            <a:ext cx="11070097" cy="5467940"/>
          </a:xfrm>
          <a:prstGeom prst="rect">
            <a:avLst/>
          </a:prstGeom>
        </p:spPr>
      </p:pic>
    </p:spTree>
    <p:extLst>
      <p:ext uri="{BB962C8B-B14F-4D97-AF65-F5344CB8AC3E}">
        <p14:creationId xmlns:p14="http://schemas.microsoft.com/office/powerpoint/2010/main" val="915621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B486F-102F-4730-8427-051F81D36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52" y="572852"/>
            <a:ext cx="10820668" cy="5321921"/>
          </a:xfrm>
          <a:prstGeom prst="rect">
            <a:avLst/>
          </a:prstGeom>
        </p:spPr>
      </p:pic>
    </p:spTree>
    <p:extLst>
      <p:ext uri="{BB962C8B-B14F-4D97-AF65-F5344CB8AC3E}">
        <p14:creationId xmlns:p14="http://schemas.microsoft.com/office/powerpoint/2010/main" val="85353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7460C-4C0A-4391-A254-7B79227D2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41" y="598186"/>
            <a:ext cx="10683214" cy="5287709"/>
          </a:xfrm>
          <a:prstGeom prst="rect">
            <a:avLst/>
          </a:prstGeom>
        </p:spPr>
      </p:pic>
    </p:spTree>
    <p:extLst>
      <p:ext uri="{BB962C8B-B14F-4D97-AF65-F5344CB8AC3E}">
        <p14:creationId xmlns:p14="http://schemas.microsoft.com/office/powerpoint/2010/main" val="699394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3E11D-B9AD-4DD2-BDA0-860BB80B5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703" y="600182"/>
            <a:ext cx="11017187" cy="5491032"/>
          </a:xfrm>
          <a:prstGeom prst="rect">
            <a:avLst/>
          </a:prstGeom>
        </p:spPr>
      </p:pic>
    </p:spTree>
    <p:extLst>
      <p:ext uri="{BB962C8B-B14F-4D97-AF65-F5344CB8AC3E}">
        <p14:creationId xmlns:p14="http://schemas.microsoft.com/office/powerpoint/2010/main" val="2505402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7458-392F-4BB6-841E-7A0FD8B267C5}"/>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1D2D7981-D477-469A-8EC5-B63ECF9FB026}"/>
              </a:ext>
            </a:extLst>
          </p:cNvPr>
          <p:cNvSpPr>
            <a:spLocks noGrp="1"/>
          </p:cNvSpPr>
          <p:nvPr>
            <p:ph idx="1"/>
          </p:nvPr>
        </p:nvSpPr>
        <p:spPr/>
        <p:txBody>
          <a:bodyPr/>
          <a:lstStyle/>
          <a:p>
            <a:r>
              <a:rPr lang="en-US" dirty="0"/>
              <a:t>Need To Develop  the website to be more user friendly </a:t>
            </a:r>
          </a:p>
          <a:p>
            <a:r>
              <a:rPr lang="en-US" dirty="0"/>
              <a:t>Add a chat box for customer support</a:t>
            </a:r>
          </a:p>
          <a:p>
            <a:r>
              <a:rPr lang="en-US" dirty="0"/>
              <a:t>To  introduce more products</a:t>
            </a:r>
          </a:p>
          <a:p>
            <a:r>
              <a:rPr lang="en-US" dirty="0"/>
              <a:t>To educate farmers about online selling</a:t>
            </a:r>
          </a:p>
          <a:p>
            <a:r>
              <a:rPr lang="en-US" dirty="0"/>
              <a:t>Order Tracking and Online Transactions will be introduced soon</a:t>
            </a:r>
          </a:p>
        </p:txBody>
      </p:sp>
    </p:spTree>
    <p:extLst>
      <p:ext uri="{BB962C8B-B14F-4D97-AF65-F5344CB8AC3E}">
        <p14:creationId xmlns:p14="http://schemas.microsoft.com/office/powerpoint/2010/main" val="2955976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2C12DB92-D20B-4AEA-9277-F1775CDC73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78516A-5B07-4D5F-BF8F-3E55EA48AD05}"/>
              </a:ext>
            </a:extLst>
          </p:cNvPr>
          <p:cNvSpPr>
            <a:spLocks noGrp="1"/>
          </p:cNvSpPr>
          <p:nvPr>
            <p:ph type="title"/>
          </p:nvPr>
        </p:nvSpPr>
        <p:spPr/>
        <p:txBody>
          <a:bodyPr rtlCol="0"/>
          <a:lstStyle/>
          <a:p>
            <a:r>
              <a:rPr lang="en-US" dirty="0"/>
              <a:t>Objective : -</a:t>
            </a:r>
          </a:p>
        </p:txBody>
      </p:sp>
      <p:sp>
        <p:nvSpPr>
          <p:cNvPr id="3" name="Content Placeholder 2">
            <a:extLst>
              <a:ext uri="{FA3E5ACC-2812-49F3-B3AF-9DF8462DF5F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98F96D-DE9E-4C14-89ED-95AD0C3312B2}"/>
              </a:ext>
            </a:extLst>
          </p:cNvPr>
          <p:cNvSpPr>
            <a:spLocks noGrp="1"/>
          </p:cNvSpPr>
          <p:nvPr>
            <p:ph idx="1"/>
          </p:nvPr>
        </p:nvSpPr>
        <p:spPr/>
        <p:txBody>
          <a:bodyPr rtlCol="0"/>
          <a:lstStyle/>
          <a:p>
            <a:pPr>
              <a:lnSpc>
                <a:spcPct val="150000"/>
              </a:lnSpc>
            </a:pPr>
            <a:r>
              <a:rPr lang="en-US" sz="2667" dirty="0"/>
              <a:t>The main objective of this project is to build a website which will help farmers from Indian villages to sell their products to different cities.</a:t>
            </a:r>
          </a:p>
        </p:txBody>
      </p:sp>
    </p:spTree>
    <p:extLst>
      <p:ext uri="{1259620A-81B6-4F8F-BBF9-EBFFE7F165E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11076920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6494-EC48-4106-BC3E-54D30D043F3A}"/>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BF4E3B38-4E38-4EAB-A55E-E12A48035020}"/>
              </a:ext>
            </a:extLst>
          </p:cNvPr>
          <p:cNvSpPr>
            <a:spLocks noGrp="1"/>
          </p:cNvSpPr>
          <p:nvPr>
            <p:ph idx="1"/>
          </p:nvPr>
        </p:nvSpPr>
        <p:spPr/>
        <p:txBody>
          <a:bodyPr/>
          <a:lstStyle/>
          <a:p>
            <a:pPr>
              <a:lnSpc>
                <a:spcPct val="107000"/>
              </a:lnSpc>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Our project has been successfully implemented the idea of online business. </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000" dirty="0">
                <a:effectLst/>
                <a:latin typeface="Calibri" panose="020F0502020204030204" pitchFamily="34" charset="0"/>
                <a:ea typeface="Calibri" panose="020F0502020204030204" pitchFamily="34" charset="0"/>
                <a:cs typeface="Calibri" panose="020F0502020204030204" pitchFamily="34" charset="0"/>
              </a:rPr>
              <a:t>Buyers and sellers can purchase anything from anywhere. Our project helps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000" dirty="0">
                <a:effectLst/>
                <a:latin typeface="Calibri" panose="020F0502020204030204" pitchFamily="34" charset="0"/>
                <a:ea typeface="Calibri" panose="020F0502020204030204" pitchFamily="34" charset="0"/>
                <a:cs typeface="Calibri" panose="020F0502020204030204" pitchFamily="34" charset="0"/>
              </a:rPr>
              <a:t>buyers and sellers in saving a lot of time and money.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1444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374330-485B-42D1-84CF-9AE990F08890}"/>
              </a:ext>
            </a:extLst>
          </p:cNvPr>
          <p:cNvSpPr>
            <a:spLocks noGrp="1"/>
          </p:cNvSpPr>
          <p:nvPr>
            <p:ph idx="1"/>
          </p:nvPr>
        </p:nvSpPr>
        <p:spPr/>
        <p:txBody>
          <a:bodyPr>
            <a:normAutofit/>
          </a:bodyPr>
          <a:lstStyle/>
          <a:p>
            <a:pPr marL="0" indent="0">
              <a:buNone/>
            </a:pPr>
            <a:r>
              <a:rPr lang="en-US" sz="4400" dirty="0"/>
              <a:t>           </a:t>
            </a:r>
          </a:p>
          <a:p>
            <a:pPr marL="0" indent="0">
              <a:buNone/>
            </a:pPr>
            <a:r>
              <a:rPr lang="en-US" sz="4400" dirty="0"/>
              <a:t>          Thank You ………</a:t>
            </a:r>
            <a:endParaRPr lang="en-IN" sz="4400" dirty="0"/>
          </a:p>
        </p:txBody>
      </p:sp>
    </p:spTree>
    <p:extLst>
      <p:ext uri="{BB962C8B-B14F-4D97-AF65-F5344CB8AC3E}">
        <p14:creationId xmlns:p14="http://schemas.microsoft.com/office/powerpoint/2010/main" val="2424182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D726A101-A3F1-4808-B801-C1E9CD9A0A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8FF65DC-EC73-4B20-AB3A-B318D795B1E4}"/>
              </a:ext>
            </a:extLst>
          </p:cNvPr>
          <p:cNvSpPr>
            <a:spLocks noGrp="1"/>
          </p:cNvSpPr>
          <p:nvPr>
            <p:ph type="title"/>
          </p:nvPr>
        </p:nvSpPr>
        <p:spPr/>
        <p:txBody>
          <a:bodyPr rtlCol="0"/>
          <a:lstStyle/>
          <a:p>
            <a:r>
              <a:rPr lang="en-US" dirty="0"/>
              <a:t>Existing System : -</a:t>
            </a:r>
          </a:p>
        </p:txBody>
      </p:sp>
      <p:sp>
        <p:nvSpPr>
          <p:cNvPr id="3" name="Content Placeholder 9">
            <a:extLst>
              <a:ext uri="{DEE16E8B-8E2F-4001-8A6A-48CD9A4BA2B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67256D-BCFF-4786-B730-7B998D176F34}"/>
              </a:ext>
            </a:extLst>
          </p:cNvPr>
          <p:cNvSpPr>
            <a:spLocks noGrp="1"/>
          </p:cNvSpPr>
          <p:nvPr>
            <p:ph idx="1"/>
          </p:nvPr>
        </p:nvSpPr>
        <p:spPr/>
        <p:txBody>
          <a:bodyPr rtlCol="0">
            <a:normAutofit/>
          </a:bodyPr>
          <a:lstStyle/>
          <a:p>
            <a:pPr algn="l">
              <a:lnSpc>
                <a:spcPct val="150000"/>
              </a:lnSpc>
            </a:pPr>
            <a:r>
              <a:rPr lang="en-US" sz="2000" dirty="0">
                <a:latin typeface="Libre Franklin"/>
              </a:rPr>
              <a:t>In the existing system buying and selling a product is done manually. Price of the product is fixed by the seller. All the details of the product to be sold or purchased is maintained manually. Sellers or buyers not able to get the complete information about the product.</a:t>
            </a:r>
          </a:p>
        </p:txBody>
      </p:sp>
    </p:spTree>
    <p:extLst>
      <p:ext uri="{A5BE88C8-25BB-4B12-95B6-A10375197CD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11076920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3E10937C-ADC4-4C8F-9557-C6B64D47CBF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64ADBB7-6043-41B9-BD16-255E102F2844}"/>
              </a:ext>
            </a:extLst>
          </p:cNvPr>
          <p:cNvSpPr>
            <a:spLocks noGrp="1"/>
          </p:cNvSpPr>
          <p:nvPr>
            <p:ph type="title"/>
          </p:nvPr>
        </p:nvSpPr>
        <p:spPr/>
        <p:txBody>
          <a:bodyPr rtlCol="0"/>
          <a:lstStyle/>
          <a:p>
            <a:r>
              <a:rPr lang="en-US" dirty="0"/>
              <a:t>Disadvantages : -</a:t>
            </a:r>
          </a:p>
        </p:txBody>
      </p:sp>
      <p:sp>
        <p:nvSpPr>
          <p:cNvPr id="3" name="Content Placeholder 2">
            <a:extLst>
              <a:ext uri="{7EE9AE83-642E-4042-AAEE-645E83CFC1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3268D5-C970-4AE4-BBDA-03E08361CFBE}"/>
              </a:ext>
            </a:extLst>
          </p:cNvPr>
          <p:cNvSpPr>
            <a:spLocks noGrp="1"/>
          </p:cNvSpPr>
          <p:nvPr>
            <p:ph idx="1"/>
          </p:nvPr>
        </p:nvSpPr>
        <p:spPr>
          <a:xfrm>
            <a:off x="677334" y="2125079"/>
            <a:ext cx="8596668" cy="3880773"/>
          </a:xfrm>
        </p:spPr>
        <p:txBody>
          <a:bodyPr rtlCol="0">
            <a:normAutofit/>
          </a:bodyPr>
          <a:lstStyle/>
          <a:p>
            <a:pPr algn="l"/>
            <a:r>
              <a:rPr lang="en-US" sz="2000" dirty="0"/>
              <a:t>Existing system does not provide proper guidance to farmers how to sell their products through online.</a:t>
            </a:r>
          </a:p>
          <a:p>
            <a:pPr marL="0" indent="0" algn="l">
              <a:buNone/>
            </a:pPr>
            <a:endParaRPr lang="en-US" sz="2000" dirty="0"/>
          </a:p>
          <a:p>
            <a:pPr algn="l"/>
            <a:r>
              <a:rPr lang="en-US" sz="2000" b="0" i="0" dirty="0">
                <a:solidFill>
                  <a:srgbClr val="333333"/>
                </a:solidFill>
                <a:effectLst/>
                <a:latin typeface="+mj-lt"/>
              </a:rPr>
              <a:t>Agriculture sites may occupy spaces that can command higher rents when used in other capacities.</a:t>
            </a:r>
          </a:p>
          <a:p>
            <a:pPr algn="l"/>
            <a:endParaRPr lang="en-US" sz="2000" dirty="0">
              <a:solidFill>
                <a:srgbClr val="333333"/>
              </a:solidFill>
              <a:latin typeface="+mj-lt"/>
            </a:endParaRPr>
          </a:p>
          <a:p>
            <a:pPr algn="l"/>
            <a:r>
              <a:rPr lang="en-US" sz="2000" dirty="0">
                <a:solidFill>
                  <a:srgbClr val="333333"/>
                </a:solidFill>
                <a:latin typeface="+mj-lt"/>
              </a:rPr>
              <a:t>Market prices on daily basis and state to state differences are not shown in other websites.</a:t>
            </a:r>
            <a:endParaRPr lang="en-US" sz="2000" dirty="0">
              <a:latin typeface="+mj-lt"/>
            </a:endParaRPr>
          </a:p>
        </p:txBody>
      </p:sp>
    </p:spTree>
    <p:extLst>
      <p:ext uri="{223DE632-F811-4CE0-A32C-E19800A3E87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11076920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7A879811-5B7C-42B9-B103-733721DBCC3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AFF752-AF0F-4EA0-850B-E9EFA258AEC2}"/>
              </a:ext>
            </a:extLst>
          </p:cNvPr>
          <p:cNvSpPr>
            <a:spLocks noGrp="1"/>
          </p:cNvSpPr>
          <p:nvPr>
            <p:ph type="title"/>
          </p:nvPr>
        </p:nvSpPr>
        <p:spPr/>
        <p:txBody>
          <a:bodyPr rtlCol="0"/>
          <a:lstStyle/>
          <a:p>
            <a:r>
              <a:rPr lang="en-US" dirty="0"/>
              <a:t>Proposed System : -</a:t>
            </a:r>
          </a:p>
        </p:txBody>
      </p:sp>
      <p:sp>
        <p:nvSpPr>
          <p:cNvPr id="3" name="Content Placeholder 9">
            <a:extLst>
              <a:ext uri="{C73D413A-B9EA-4FC6-A275-949436B6AF5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E920A2-C36A-4EA3-A500-387DBA3BB9C4}"/>
              </a:ext>
            </a:extLst>
          </p:cNvPr>
          <p:cNvSpPr>
            <a:spLocks noGrp="1"/>
          </p:cNvSpPr>
          <p:nvPr>
            <p:ph idx="1"/>
          </p:nvPr>
        </p:nvSpPr>
        <p:spPr/>
        <p:txBody>
          <a:bodyPr rtlCol="0">
            <a:normAutofit/>
          </a:bodyPr>
          <a:lstStyle/>
          <a:p>
            <a:pPr>
              <a:lnSpc>
                <a:spcPct val="125000"/>
              </a:lnSpc>
            </a:pPr>
            <a:r>
              <a:rPr lang="en-US" sz="2000" dirty="0">
                <a:latin typeface="Libre Franklin"/>
              </a:rPr>
              <a:t>The proposed system buyers or sellers can directly register in the site and sell/buy the product otherwise they can contact with a seller directly. Buyers can open the site and register with it and sell their products online. E-Farming is a project builds a website which will help businessman to sell their products in different cities online.</a:t>
            </a:r>
          </a:p>
        </p:txBody>
      </p:sp>
    </p:spTree>
    <p:extLst>
      <p:ext uri="{EB03C271-D981-46D7-9865-4F900AE1EC9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1107692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280B8E94-FA47-4B79-BA86-246B5CF11E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862E37F-2EC2-4978-B04B-FAF7AC3B6257}"/>
              </a:ext>
            </a:extLst>
          </p:cNvPr>
          <p:cNvSpPr>
            <a:spLocks noGrp="1"/>
          </p:cNvSpPr>
          <p:nvPr>
            <p:ph type="title"/>
          </p:nvPr>
        </p:nvSpPr>
        <p:spPr/>
        <p:txBody>
          <a:bodyPr rtlCol="0"/>
          <a:lstStyle/>
          <a:p>
            <a:r>
              <a:rPr lang="en-US" dirty="0"/>
              <a:t>Advantages : -</a:t>
            </a:r>
          </a:p>
        </p:txBody>
      </p:sp>
      <p:sp>
        <p:nvSpPr>
          <p:cNvPr id="3" name="Content Placeholder 2">
            <a:extLst>
              <a:ext uri="{62D44786-B462-402F-9FC6-6F5C8BBCDD0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A33F84-A27B-4F78-93FE-BD4C3A61CFE4}"/>
              </a:ext>
            </a:extLst>
          </p:cNvPr>
          <p:cNvSpPr>
            <a:spLocks noGrp="1"/>
          </p:cNvSpPr>
          <p:nvPr>
            <p:ph idx="1"/>
          </p:nvPr>
        </p:nvSpPr>
        <p:spPr/>
        <p:txBody>
          <a:bodyPr vert="horz" rtlCol="0">
            <a:normAutofit/>
          </a:bodyPr>
          <a:lstStyle/>
          <a:p>
            <a:pPr>
              <a:lnSpc>
                <a:spcPct val="125000"/>
              </a:lnSpc>
            </a:pPr>
            <a:r>
              <a:rPr lang="en-US" sz="1867" dirty="0"/>
              <a:t>The development of this new system contains the following activities,which try to automate the entire process and aware to globalize their products.</a:t>
            </a:r>
          </a:p>
          <a:p>
            <a:pPr>
              <a:lnSpc>
                <a:spcPct val="125000"/>
              </a:lnSpc>
            </a:pPr>
            <a:r>
              <a:rPr lang="en-US" sz="1867" dirty="0"/>
              <a:t>The system provides authorized login to farmers and wholesalers customer care services are provided.</a:t>
            </a:r>
          </a:p>
          <a:p>
            <a:pPr>
              <a:lnSpc>
                <a:spcPct val="125000"/>
              </a:lnSpc>
            </a:pPr>
            <a:r>
              <a:rPr lang="en-US" sz="1867" dirty="0"/>
              <a:t> Authentication is provided , only registered users can access transaction details.</a:t>
            </a:r>
          </a:p>
          <a:p>
            <a:pPr>
              <a:lnSpc>
                <a:spcPct val="125000"/>
              </a:lnSpc>
            </a:pPr>
            <a:r>
              <a:rPr lang="en-US" sz="1867" dirty="0"/>
              <a:t>  Online sales and purchase details of both farmers and wholesale are    maintained in a secured way.</a:t>
            </a:r>
          </a:p>
          <a:p>
            <a:pPr>
              <a:lnSpc>
                <a:spcPct val="125000"/>
              </a:lnSpc>
            </a:pPr>
            <a:endParaRPr lang="en-US" sz="1867" dirty="0"/>
          </a:p>
        </p:txBody>
      </p:sp>
    </p:spTree>
    <p:extLst>
      <p:ext uri="{1114341B-6D19-41FF-BBCF-4ADD4D8E9AB7}">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1107692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A35E0628-A6A7-43E2-A508-188F09D6D72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7898D0-1FED-470A-A97E-42692AC1CC15}"/>
              </a:ext>
            </a:extLst>
          </p:cNvPr>
          <p:cNvSpPr>
            <a:spLocks noGrp="1"/>
          </p:cNvSpPr>
          <p:nvPr>
            <p:ph type="title"/>
          </p:nvPr>
        </p:nvSpPr>
        <p:spPr/>
        <p:txBody>
          <a:bodyPr rtlCol="0"/>
          <a:lstStyle/>
          <a:p>
            <a:r>
              <a:rPr lang="en-US" dirty="0"/>
              <a:t>MODULES : -</a:t>
            </a:r>
          </a:p>
        </p:txBody>
      </p:sp>
      <p:sp>
        <p:nvSpPr>
          <p:cNvPr id="3" name="Content Placeholder 2">
            <a:extLst>
              <a:ext uri="{A29026E4-160B-4D5E-AA3C-9F330A08917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AA153FA-27F6-4FCF-BA65-3BE8F64E7C57}"/>
              </a:ext>
            </a:extLst>
          </p:cNvPr>
          <p:cNvSpPr>
            <a:spLocks noGrp="1"/>
          </p:cNvSpPr>
          <p:nvPr>
            <p:ph idx="1"/>
          </p:nvPr>
        </p:nvSpPr>
        <p:spPr/>
        <p:txBody>
          <a:bodyPr vert="horz" rtlCol="0">
            <a:normAutofit fontScale="62500" lnSpcReduction="20000"/>
          </a:bodyPr>
          <a:lstStyle/>
          <a:p>
            <a:pPr marL="0" indent="0">
              <a:lnSpc>
                <a:spcPct val="125000"/>
              </a:lnSpc>
              <a:buNone/>
            </a:pPr>
            <a:r>
              <a:rPr lang="en-US" dirty="0"/>
              <a:t> </a:t>
            </a:r>
            <a:r>
              <a:rPr lang="en-US" sz="2300" dirty="0"/>
              <a:t>The system after careful analysis has been identified to be presented with the following     modules : -</a:t>
            </a:r>
          </a:p>
          <a:p>
            <a:pPr marL="533387" lvl="1" indent="0">
              <a:lnSpc>
                <a:spcPct val="150000"/>
              </a:lnSpc>
              <a:buNone/>
            </a:pPr>
            <a:r>
              <a:rPr lang="en-US" sz="2600" dirty="0"/>
              <a:t>Administrator : </a:t>
            </a:r>
            <a:br>
              <a:rPr lang="en-US" sz="1867" dirty="0"/>
            </a:br>
            <a:r>
              <a:rPr lang="en-US" sz="2100" dirty="0"/>
              <a:t> Admin should be able to see all record from any users. The records shown for selling should be available </a:t>
            </a:r>
          </a:p>
          <a:p>
            <a:pPr marL="533387" lvl="1" indent="0">
              <a:lnSpc>
                <a:spcPct val="150000"/>
              </a:lnSpc>
              <a:buNone/>
            </a:pPr>
            <a:r>
              <a:rPr lang="en-US" sz="2100" dirty="0"/>
              <a:t>in a format of Quantity name, Quantity available, price.  The database should be robust enough to handle </a:t>
            </a:r>
          </a:p>
          <a:p>
            <a:pPr marL="533387" lvl="1" indent="0">
              <a:lnSpc>
                <a:spcPct val="150000"/>
              </a:lnSpc>
              <a:buNone/>
            </a:pPr>
            <a:r>
              <a:rPr lang="en-US" sz="2100" dirty="0"/>
              <a:t>all the online transactions which will be happening parallel. </a:t>
            </a:r>
            <a:br>
              <a:rPr lang="en-US" sz="1700" dirty="0"/>
            </a:br>
            <a:endParaRPr lang="en-US" sz="1700" dirty="0"/>
          </a:p>
          <a:p>
            <a:pPr marL="533387" lvl="1" indent="0">
              <a:lnSpc>
                <a:spcPct val="125000"/>
              </a:lnSpc>
              <a:buNone/>
            </a:pPr>
            <a:r>
              <a:rPr lang="en-US" sz="2133" dirty="0"/>
              <a:t>Users:</a:t>
            </a:r>
            <a:r>
              <a:rPr lang="en-US" sz="1867" dirty="0"/>
              <a:t> </a:t>
            </a:r>
            <a:br>
              <a:rPr lang="en-US" sz="1867" dirty="0"/>
            </a:br>
            <a:r>
              <a:rPr lang="en-US" sz="2300" dirty="0"/>
              <a:t>People can register on the site for some basic e-learning like if some user wants to </a:t>
            </a:r>
          </a:p>
          <a:p>
            <a:pPr marL="533387" lvl="1" indent="0">
              <a:lnSpc>
                <a:spcPct val="125000"/>
              </a:lnSpc>
              <a:buNone/>
            </a:pPr>
            <a:r>
              <a:rPr lang="en-US" sz="2300" dirty="0"/>
              <a:t>learn how to operate a computer, they can go and learn about it from the site. The </a:t>
            </a:r>
          </a:p>
          <a:p>
            <a:pPr marL="533387" lvl="1" indent="0">
              <a:lnSpc>
                <a:spcPct val="125000"/>
              </a:lnSpc>
              <a:buNone/>
            </a:pPr>
            <a:r>
              <a:rPr lang="en-US" sz="2300" dirty="0"/>
              <a:t>site should also be available in local languages as per States. </a:t>
            </a:r>
            <a:br>
              <a:rPr lang="en-US" sz="2300" dirty="0"/>
            </a:br>
            <a:endParaRPr lang="en-US" sz="2300" dirty="0"/>
          </a:p>
        </p:txBody>
      </p:sp>
    </p:spTree>
    <p:extLst>
      <p:ext uri="{2B7941EE-4958-47B9-9667-B8A2C1D02B2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1107692002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231</TotalTime>
  <Words>975</Words>
  <Application>Microsoft Office PowerPoint</Application>
  <PresentationFormat>Widescreen</PresentationFormat>
  <Paragraphs>95</Paragraphs>
  <Slides>41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Arial</vt:lpstr>
      <vt:lpstr>Calibri</vt:lpstr>
      <vt:lpstr>Libre Franklin</vt:lpstr>
      <vt:lpstr>Quicksand-demi_bold</vt:lpstr>
      <vt:lpstr>Trebuchet MS</vt:lpstr>
      <vt:lpstr>Wingdings 3</vt:lpstr>
      <vt:lpstr>Facet</vt:lpstr>
      <vt:lpstr>Portal For Farmers To Sell The Products For Better Rate</vt:lpstr>
      <vt:lpstr>Abstract : -</vt:lpstr>
      <vt:lpstr>Introduction : -</vt:lpstr>
      <vt:lpstr>Objective : -</vt:lpstr>
      <vt:lpstr>Existing System : -</vt:lpstr>
      <vt:lpstr>Disadvantages : -</vt:lpstr>
      <vt:lpstr>Proposed System : -</vt:lpstr>
      <vt:lpstr>Advantages : -</vt:lpstr>
      <vt:lpstr>MODULES : -</vt:lpstr>
      <vt:lpstr> </vt:lpstr>
      <vt:lpstr> </vt:lpstr>
      <vt:lpstr>System Design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Software Requirements</vt:lpstr>
      <vt:lpstr>Hardware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Portal For Farmers To Sell The Products For Better Rate</dc:title>
  <dc:creator>Deepak Chowdary</dc:creator>
  <cp:lastModifiedBy>Deepak Chowdary</cp:lastModifiedBy>
  <cp:revision>30</cp:revision>
  <dcterms:created xsi:type="dcterms:W3CDTF">2021-02-27T07:10:39Z</dcterms:created>
  <dcterms:modified xsi:type="dcterms:W3CDTF">2021-03-16T13:40:40Z</dcterms:modified>
</cp:coreProperties>
</file>